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tags/tag29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slideLayouts/slideLayout10.xml" ContentType="application/vnd.openxmlformats-officedocument.presentationml.slideLayout+xml"/>
  <Default Extension="gif" ContentType="image/gif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5" r:id="rId8"/>
    <p:sldId id="264" r:id="rId9"/>
    <p:sldId id="263" r:id="rId10"/>
    <p:sldId id="269" r:id="rId11"/>
    <p:sldId id="268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5" r:id="rId33"/>
    <p:sldId id="296" r:id="rId34"/>
    <p:sldId id="297" r:id="rId35"/>
    <p:sldId id="298" r:id="rId36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CC00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outlineView">
  <p:normalViewPr showOutlineIcons="0">
    <p:restoredLeft sz="34615" autoAdjust="0"/>
    <p:restoredTop sz="86333" autoAdjust="0"/>
  </p:normalViewPr>
  <p:slideViewPr>
    <p:cSldViewPr>
      <p:cViewPr>
        <p:scale>
          <a:sx n="60" d="100"/>
          <a:sy n="60" d="100"/>
        </p:scale>
        <p:origin x="-708" y="-2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6"/>
            <a:ext cx="8229600" cy="46265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2" y="4406900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2667000"/>
            <a:ext cx="78272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971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0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971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79375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8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71600"/>
            <a:ext cx="5111750" cy="4754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371600"/>
            <a:ext cx="3008313" cy="47545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вертикальный текст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8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1722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0"/>
            <a:ext cx="1868424" cy="365125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ysClr val="windowText" lastClr="000000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11/1/2012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ysClr val="windowText" lastClr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ysClr val="windowText" lastClr="000000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12" Type="http://schemas.microsoft.com/office/2007/relationships/hdphoto" Target="NULL"/><Relationship Id="rId17" Type="http://schemas.microsoft.com/office/2007/relationships/hdphoto" Target="NULL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5.png"/><Relationship Id="rId1" Type="http://schemas.openxmlformats.org/officeDocument/2006/relationships/tags" Target="../tags/tag1.xml"/><Relationship Id="rId11" Type="http://schemas.openxmlformats.org/officeDocument/2006/relationships/image" Target="../media/image3.png"/><Relationship Id="rId15" Type="http://schemas.openxmlformats.org/officeDocument/2006/relationships/image" Target="../media/image4.png"/><Relationship Id="rId10" Type="http://schemas.microsoft.com/office/2007/relationships/hdphoto" Target="NULL"/><Relationship Id="rId14" Type="http://schemas.microsoft.com/office/2007/relationships/hdphoto" Target="NUL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2.xml"/><Relationship Id="rId20" Type="http://schemas.microsoft.com/office/2007/relationships/hdphoto" Target="NUL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4" Type="http://schemas.openxmlformats.org/officeDocument/2006/relationships/image" Target="../media/image10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38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Relationship Id="rId37" Type="http://schemas.microsoft.com/office/2007/relationships/hdphoto" Target="NUL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9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.xml"/><Relationship Id="rId4" Type="http://schemas.openxmlformats.org/officeDocument/2006/relationships/image" Target="../media/image33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3.xml"/><Relationship Id="rId4" Type="http://schemas.openxmlformats.org/officeDocument/2006/relationships/image" Target="../media/image40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1.jpeg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4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0" Type="http://schemas.openxmlformats.org/officeDocument/2006/relationships/image" Target="../media/image47.jpeg"/><Relationship Id="rId4" Type="http://schemas.openxmlformats.org/officeDocument/2006/relationships/hyperlink" Target="http://speleo.marshruty.ru/Photos/Photo.aspx?PhotoID=9c240c2d-f984-4add-ae3f-b79aeb5b6eb4" TargetMode="External"/><Relationship Id="rId9" Type="http://schemas.openxmlformats.org/officeDocument/2006/relationships/image" Target="../media/image4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1500" dirty="0" smtClean="0"/>
              <a:t>ШИКОТАН</a:t>
            </a:r>
            <a:endParaRPr lang="ru-RU" sz="115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800" dirty="0" smtClean="0"/>
              <a:t>МАЛОКУРИЛЬСКОЕ</a:t>
            </a:r>
          </a:p>
          <a:p>
            <a:r>
              <a:rPr lang="ru-RU" sz="4800" b="1" i="0" dirty="0" err="1" smtClean="0">
                <a:latin typeface="Arial Black" pitchFamily="34" charset="0"/>
              </a:rPr>
              <a:t>РАЙский</a:t>
            </a:r>
            <a:r>
              <a:rPr lang="ru-RU" sz="4800" b="1" i="0" dirty="0" smtClean="0">
                <a:latin typeface="Arial Black" pitchFamily="34" charset="0"/>
              </a:rPr>
              <a:t>  </a:t>
            </a:r>
            <a:r>
              <a:rPr lang="ru-RU" sz="4800" b="1" i="0" dirty="0" err="1" smtClean="0">
                <a:latin typeface="Arial Black" pitchFamily="34" charset="0"/>
              </a:rPr>
              <a:t>кРАЙ</a:t>
            </a:r>
            <a:endParaRPr lang="ru-RU" sz="4800" b="1" i="0" dirty="0">
              <a:latin typeface="Arial Black" pitchFamily="34" charset="0"/>
            </a:endParaRPr>
          </a:p>
        </p:txBody>
      </p:sp>
      <p:pic>
        <p:nvPicPr>
          <p:cNvPr id="13" name="Рисунок 12"/>
          <p:cNvPicPr/>
          <p:nvPr/>
        </p:nvPicPr>
        <p:blipFill>
          <a:blip r:embed="rId3" cstate="print">
            <a:extLst>
              <a:ext uri="{BEBA8EAE-BF5A-486C-A8C5-ECC9F3942E4B}">
                <a14:imgProps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>
                  <a14:imgLayer r:embed="rId10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Рисунок 13"/>
          <p:cNvPicPr/>
          <p:nvPr/>
        </p:nvPicPr>
        <p:blipFill>
          <a:blip r:embed="rId11" cstate="print">
            <a:extLst>
              <a:ext uri="{BEBA8EAE-BF5A-486C-A8C5-ECC9F3942E4B}">
                <a14:imgProps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>
                  <a14:imgLayer r:embed="rId14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5" name="Рисунок 14"/>
          <p:cNvPicPr/>
          <p:nvPr/>
        </p:nvPicPr>
        <p:blipFill>
          <a:blip r:embed="rId15" cstate="print">
            <a:extLst>
              <a:ext uri="{BEBA8EAE-BF5A-486C-A8C5-ECC9F3942E4B}">
                <a14:imgProps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>
                  <a14:imgLayer r:embed="rId12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6" name="Рисунок 15"/>
          <p:cNvPicPr/>
          <p:nvPr/>
        </p:nvPicPr>
        <p:blipFill>
          <a:blip r:embed="rId16" cstate="print">
            <a:extLst>
              <a:ext uri="{BEBA8EAE-BF5A-486C-A8C5-ECC9F3942E4B}">
                <a14:imgProps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>
                  <a14:imgLayer r:embed="rId1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478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1497012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4900" b="1" dirty="0" smtClean="0">
                <a:latin typeface="Courier New" pitchFamily="49" charset="0"/>
                <a:cs typeface="Courier New" pitchFamily="49" charset="0"/>
              </a:rPr>
              <a:t>Приветствуем Ваш интерес к нашему острову!</a:t>
            </a:r>
            <a:r>
              <a:rPr lang="ru-RU" sz="4900" dirty="0" smtClean="0"/>
              <a:t/>
            </a:r>
            <a:br>
              <a:rPr lang="ru-RU" sz="49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28800"/>
            <a:ext cx="9144000" cy="4419600"/>
          </a:xfrm>
        </p:spPr>
        <p:txBody>
          <a:bodyPr numCol="1">
            <a:normAutofit/>
          </a:bodyPr>
          <a:lstStyle/>
          <a:p>
            <a:pPr algn="just">
              <a:buNone/>
            </a:pPr>
            <a:r>
              <a:rPr lang="ru-RU" sz="4000" dirty="0" smtClean="0">
                <a:latin typeface="Arial Narrow" pitchFamily="34" charset="0"/>
                <a:cs typeface="Miriam" pitchFamily="34" charset="-79"/>
              </a:rPr>
              <a:t>	</a:t>
            </a:r>
            <a:r>
              <a:rPr lang="ru-RU" sz="4400" dirty="0" smtClean="0">
                <a:latin typeface="Courier New" pitchFamily="49" charset="0"/>
                <a:cs typeface="Courier New" pitchFamily="49" charset="0"/>
              </a:rPr>
              <a:t>Вы познакомитесь с достопримечательностями, природой, историей села Малокурильское. </a:t>
            </a:r>
            <a:endParaRPr lang="ru-RU" sz="30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4648200" y="1752600"/>
            <a:ext cx="3505200" cy="4791600"/>
          </a:xfrm>
          <a:prstGeom prst="rect">
            <a:avLst/>
          </a:prstGeom>
        </p:spPr>
      </p:pic>
      <p:pic>
        <p:nvPicPr>
          <p:cNvPr id="5" name="Рисунок 4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4648200" y="1676400"/>
            <a:ext cx="4495800" cy="48768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6027003"/>
            <a:ext cx="919572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00CC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ПРИЯТНОГО ПУТЕШЕСТВИЯ!</a:t>
            </a:r>
            <a:endParaRPr lang="ru-RU" sz="4800" b="1" cap="none" spc="0" dirty="0">
              <a:ln w="12700">
                <a:solidFill>
                  <a:schemeClr val="tx1"/>
                </a:solidFill>
                <a:prstDash val="solid"/>
              </a:ln>
              <a:solidFill>
                <a:srgbClr val="00CC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299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71450"/>
            <a:ext cx="8229600" cy="188595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Географические координаты:</a:t>
            </a:r>
            <a:r>
              <a:rPr lang="ru-RU" dirty="0" smtClean="0"/>
              <a:t> </a:t>
            </a:r>
            <a:br>
              <a:rPr lang="ru-RU" dirty="0" smtClean="0"/>
            </a:br>
            <a:r>
              <a:rPr lang="ru-RU" sz="4000" dirty="0" smtClean="0"/>
              <a:t>Широта: 43.8</a:t>
            </a:r>
            <a:br>
              <a:rPr lang="ru-RU" sz="4000" dirty="0" smtClean="0"/>
            </a:br>
            <a:r>
              <a:rPr lang="ru-RU" sz="4000" dirty="0" smtClean="0"/>
              <a:t>Долгота: 146.75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BEBA8EAE-BF5A-486C-A8C5-ECC9F3942E4B}">
                <a14:imgProps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>
                  <a14:imgLayer r:embed="rId20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Стрелка вверх 4"/>
          <p:cNvSpPr/>
          <p:nvPr/>
        </p:nvSpPr>
        <p:spPr>
          <a:xfrm>
            <a:off x="5867400" y="990600"/>
            <a:ext cx="1295400" cy="1828800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F0000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advTm="165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365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68" decel="50000" autoRev="1" fill="hold">
                                          <p:stCondLst>
                                            <p:cond delay="136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8" fill="hold">
                                          <p:stCondLst>
                                            <p:cond delay="259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/>
                <a:latin typeface="Courier New" pitchFamily="49" charset="0"/>
                <a:cs typeface="Courier New" pitchFamily="49" charset="0"/>
              </a:rPr>
              <a:t>Немного истории</a:t>
            </a:r>
            <a:endParaRPr lang="ru-RU" sz="60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/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66800"/>
            <a:ext cx="8991600" cy="5791200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pPr algn="just">
              <a:lnSpc>
                <a:spcPct val="120000"/>
              </a:lnSpc>
            </a:pPr>
            <a:r>
              <a:rPr lang="ru-RU" sz="8000" dirty="0" smtClean="0">
                <a:latin typeface="Courier New" pitchFamily="49" charset="0"/>
                <a:cs typeface="Courier New" pitchFamily="49" charset="0"/>
              </a:rPr>
              <a:t>2 февраля 1946 года в соответствии с Указом Президиума Верховного Совета СССР Шикотан в числе других Курильских островов и вместе с Южным Сахалином был включён в состав образованной Южно-Сахалинской области в составе Хабаровского края РСФСР. 5 июня 1946 года был образован Южно-Курильский район в составе Хабаровского края.</a:t>
            </a:r>
          </a:p>
          <a:p>
            <a:pPr algn="just">
              <a:lnSpc>
                <a:spcPct val="120000"/>
              </a:lnSpc>
            </a:pPr>
            <a:r>
              <a:rPr lang="ru-RU" sz="8000" dirty="0" smtClean="0">
                <a:latin typeface="Courier New" pitchFamily="49" charset="0"/>
                <a:cs typeface="Courier New" pitchFamily="49" charset="0"/>
              </a:rPr>
              <a:t>Несколько позже, 2 января 1947 года Южно-Сахалинская область вошла в состав новообразованной Сахалинской области, к которой был отнесен наш район. 15 октября 1947 года был образован </a:t>
            </a:r>
            <a:r>
              <a:rPr lang="ru-RU" sz="8000" dirty="0" err="1" smtClean="0">
                <a:latin typeface="Courier New" pitchFamily="49" charset="0"/>
                <a:cs typeface="Courier New" pitchFamily="49" charset="0"/>
              </a:rPr>
              <a:t>Малокурильский</a:t>
            </a:r>
            <a:r>
              <a:rPr lang="ru-RU" sz="8000" dirty="0" smtClean="0">
                <a:latin typeface="Courier New" pitchFamily="49" charset="0"/>
                <a:cs typeface="Courier New" pitchFamily="49" charset="0"/>
              </a:rPr>
              <a:t> сельский Совет и его территория включена  в состав Южно-Курильского поселкового Совета. </a:t>
            </a:r>
          </a:p>
          <a:p>
            <a:pPr algn="just">
              <a:lnSpc>
                <a:spcPct val="120000"/>
              </a:lnSpc>
            </a:pPr>
            <a:r>
              <a:rPr lang="ru-RU" sz="8000" dirty="0" smtClean="0">
                <a:latin typeface="Courier New" pitchFamily="49" charset="0"/>
                <a:cs typeface="Courier New" pitchFamily="49" charset="0"/>
              </a:rPr>
              <a:t>Село Малокурильское является административным центром острова Шикотан.</a:t>
            </a:r>
            <a:endParaRPr lang="ru-RU" sz="8000" dirty="0"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665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57200"/>
            <a:ext cx="8915400" cy="5943600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latin typeface="Courier New" pitchFamily="49" charset="0"/>
                <a:cs typeface="Courier New" pitchFamily="49" charset="0"/>
              </a:rPr>
              <a:t>Шикотан многолик: с одной стороны – прекрасная природа и чистый морской воздух, а с другой – постоянная угроза землетрясений и цунами. Но зато красота здешней природы сохранена практически в первозданности. При подходе к острову можно обратить внимание на удивительный рельеф острова, а ступив на землю, и вовсе ощущаешь себя гостями волшебной сказки. </a:t>
            </a:r>
          </a:p>
          <a:p>
            <a:pPr algn="just"/>
            <a:r>
              <a:rPr lang="ru-RU" sz="2000" dirty="0" smtClean="0">
                <a:latin typeface="Courier New" pitchFamily="49" charset="0"/>
                <a:cs typeface="Courier New" pitchFamily="49" charset="0"/>
              </a:rPr>
              <a:t>Вулканов и минеральных источников на острове Шикотан нет, а самой высокой является одноименная гора высотой 405 метров. Длинная и плоская поверхность острова с трех сторон обрывается в океан отвесными 40-метровыми стенами. С мыса Край Света открывается захватывающий вид на безбрежные просторы Тихого океана, и невольно приходит мысль о том, что ты действительно находишься на краю земли.</a:t>
            </a:r>
          </a:p>
        </p:txBody>
      </p:sp>
    </p:spTree>
    <p:custDataLst>
      <p:tags r:id="rId1"/>
    </p:custDataLst>
  </p:cSld>
  <p:clrMapOvr>
    <a:masterClrMapping/>
  </p:clrMapOvr>
  <p:transition advTm="663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6700" b="1" dirty="0" smtClean="0"/>
              <a:t>Наша символика:</a:t>
            </a:r>
            <a:r>
              <a:rPr lang="ru-RU" sz="6700" dirty="0" smtClean="0"/>
              <a:t/>
            </a:r>
            <a:br>
              <a:rPr lang="ru-RU" sz="6700" dirty="0" smtClean="0"/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/>
          <p:cNvPicPr>
            <a:picLocks noGrp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1838" t="2733" r="220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04800" y="2819400"/>
            <a:ext cx="854669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Флаг Сахалинской области</a:t>
            </a:r>
            <a:endParaRPr lang="ru-RU" sz="48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8990" y="2590800"/>
            <a:ext cx="893501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Герб Муниципального образования </a:t>
            </a:r>
          </a:p>
          <a:p>
            <a:pPr algn="ctr"/>
            <a:r>
              <a:rPr lang="ru-RU" sz="36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«Южно-Курильский городской округ</a:t>
            </a:r>
            <a:r>
              <a:rPr lang="ru-RU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»</a:t>
            </a:r>
            <a:endParaRPr lang="ru-RU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  <p:transition advTm="331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0" grpId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" y="533400"/>
            <a:ext cx="9144000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96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Легенда </a:t>
            </a:r>
          </a:p>
          <a:p>
            <a:pPr algn="ctr"/>
            <a:r>
              <a:rPr lang="ru-RU" sz="96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о рождении </a:t>
            </a:r>
          </a:p>
          <a:p>
            <a:pPr algn="r"/>
            <a:r>
              <a:rPr lang="ru-RU" sz="96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островов</a:t>
            </a:r>
            <a:endParaRPr lang="ru-RU" sz="60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Содержимое 3"/>
          <p:cNvPicPr>
            <a:picLocks noGrp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t="6052" b="669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  <p:custDataLst>
      <p:tags r:id="rId1"/>
    </p:custDataLst>
  </p:cSld>
  <p:clrMapOvr>
    <a:masterClrMapping/>
  </p:clrMapOvr>
  <p:transition advTm="215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457200"/>
            <a:ext cx="8686800" cy="57912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000" dirty="0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ru-RU" sz="2200" dirty="0" smtClean="0">
                <a:latin typeface="Courier New" pitchFamily="49" charset="0"/>
                <a:cs typeface="Courier New" pitchFamily="49" charset="0"/>
              </a:rPr>
              <a:t>Много тысячелетий назад, когда шумные воды Могущественного океана омывали два континента, когда четыре стихии больше не спорили о совершенстве Мира, жили два древних племени - Создателей и Разрушителей.</a:t>
            </a:r>
          </a:p>
          <a:p>
            <a:pPr algn="just">
              <a:buNone/>
            </a:pPr>
            <a:r>
              <a:rPr lang="ru-RU" sz="2200" dirty="0" smtClean="0">
                <a:latin typeface="Courier New" pitchFamily="49" charset="0"/>
                <a:cs typeface="Courier New" pitchFamily="49" charset="0"/>
              </a:rPr>
              <a:t>		Однажды, Разрушители, оставляя после себя лишь пустыни и пепел, захотели украсть Мудрость и Знание у Создателей. Девять дней, десять ночей шли они, чтобы завладеть Великою силою. Услышав свой внутренний голос, Создатели решили спрятать Мудрость и Знание на дне Могущественного океана, превратив их в обыкновенные камни. Выйдя на берег, они стали один за другим бросать каменные глыбы в морскую пучину. Камней оказалось так много, что воды Могущественного океана расступились, и взору Создателей открылись Великолепные острова.</a:t>
            </a:r>
            <a:endParaRPr lang="ru-RU" sz="2200" dirty="0"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698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5668963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pPr algn="just">
              <a:lnSpc>
                <a:spcPct val="120000"/>
              </a:lnSpc>
              <a:buNone/>
            </a:pPr>
            <a:r>
              <a:rPr lang="ru-RU" sz="4400" dirty="0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ru-RU" sz="8800" dirty="0" smtClean="0">
                <a:latin typeface="Courier New" pitchFamily="49" charset="0"/>
                <a:cs typeface="Courier New" pitchFamily="49" charset="0"/>
              </a:rPr>
              <a:t>Самый большой остров, напоминающий рыбу, вобрал в себя всю Мудрость Создателей, а десятки маленьких островов вокруг - накопленные веками Знания. Когда Заря раскрасила горизонт в цвет алых роз, и жизнерадостные лучи Солнца разбудили облака, Создатели и Разрушители встретились лицом к лицу. Воздух прошили миллиарды дождевых нитей, небо озарилось яркими вспышками молний, тысячи огненных драконов открыли свои пасти, сотрясая землю и извергая потоки огненной лавы.</a:t>
            </a:r>
          </a:p>
          <a:p>
            <a:pPr algn="just">
              <a:lnSpc>
                <a:spcPct val="120000"/>
              </a:lnSpc>
              <a:buNone/>
            </a:pPr>
            <a:r>
              <a:rPr lang="ru-RU" sz="6800" b="1" dirty="0" smtClean="0">
                <a:latin typeface="Courier New" pitchFamily="49" charset="0"/>
                <a:cs typeface="Courier New" pitchFamily="49" charset="0"/>
              </a:rPr>
              <a:t>		</a:t>
            </a:r>
            <a:r>
              <a:rPr lang="ru-RU" sz="8800" dirty="0" smtClean="0">
                <a:latin typeface="Courier New" pitchFamily="49" charset="0"/>
                <a:cs typeface="Courier New" pitchFamily="49" charset="0"/>
              </a:rPr>
              <a:t>И когда пепел </a:t>
            </a:r>
            <a:r>
              <a:rPr lang="ru-RU" sz="8800" dirty="0" err="1" smtClean="0">
                <a:latin typeface="Courier New" pitchFamily="49" charset="0"/>
                <a:cs typeface="Courier New" pitchFamily="49" charset="0"/>
              </a:rPr>
              <a:t>осел</a:t>
            </a:r>
            <a:r>
              <a:rPr lang="ru-RU" sz="8800" dirty="0" smtClean="0">
                <a:latin typeface="Courier New" pitchFamily="49" charset="0"/>
                <a:cs typeface="Courier New" pitchFamily="49" charset="0"/>
              </a:rPr>
              <a:t>, а звук растаял в тишине, оба племени растворились в тумане, оставив людям будущего свои Опыт, Знание, Силу, Мудрость, Искусство и Надежду. </a:t>
            </a:r>
            <a:br>
              <a:rPr lang="ru-RU" sz="8800" dirty="0" smtClean="0">
                <a:latin typeface="Courier New" pitchFamily="49" charset="0"/>
                <a:cs typeface="Courier New" pitchFamily="49" charset="0"/>
              </a:rPr>
            </a:br>
            <a:endParaRPr lang="ru-RU" sz="88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Содержимое 3"/>
          <p:cNvPicPr>
            <a:picLocks/>
          </p:cNvPicPr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ransition advTm="765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" y="0"/>
            <a:ext cx="9144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Географический очерк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791200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Шикотан – в переводе с </a:t>
            </a:r>
            <a:r>
              <a:rPr lang="ru-RU" sz="2800" dirty="0" err="1" smtClean="0">
                <a:latin typeface="Courier New" pitchFamily="49" charset="0"/>
                <a:cs typeface="Courier New" pitchFamily="49" charset="0"/>
              </a:rPr>
              <a:t>айнского</a:t>
            </a:r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 языка – большое (значительное) селение (или в других источниках – райское место). Населенные пункты: поселки Малокурильское и Крабозаводское. Площадь острова 182 км</a:t>
            </a:r>
            <a:r>
              <a:rPr lang="ru-RU" sz="2800" baseline="30000" dirty="0" smtClean="0">
                <a:latin typeface="Courier New" pitchFamily="49" charset="0"/>
                <a:cs typeface="Courier New" pitchFamily="49" charset="0"/>
              </a:rPr>
              <a:t>2</a:t>
            </a:r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, длина 27,7 км, ширина 5-13 км. Высота до 405 м. </a:t>
            </a:r>
          </a:p>
          <a:p>
            <a:pPr algn="just"/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Шикотан отделен Южно-Курильским проливом от острова Кунашир, расположенного в 57 км северо-западнее; проливом </a:t>
            </a:r>
            <a:r>
              <a:rPr lang="ru-RU" sz="2800" dirty="0" err="1" smtClean="0">
                <a:latin typeface="Courier New" pitchFamily="49" charset="0"/>
                <a:cs typeface="Courier New" pitchFamily="49" charset="0"/>
              </a:rPr>
              <a:t>Шпанберга</a:t>
            </a:r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 — от острова Полонского, расположенного в 22 км юго-западнее, и островов Осколки, расположенных примерно в 20 км к юго-западу. </a:t>
            </a:r>
            <a:endParaRPr lang="ru-RU" sz="28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294873" y="0"/>
            <a:ext cx="849463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Вид с горы Шикотан</a:t>
            </a:r>
            <a:endParaRPr lang="ru-RU" sz="60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803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592763"/>
          </a:xfrm>
        </p:spPr>
        <p:txBody>
          <a:bodyPr/>
          <a:lstStyle/>
          <a:p>
            <a:pPr algn="just"/>
            <a:r>
              <a:rPr lang="ru-RU" dirty="0" smtClean="0">
                <a:latin typeface="Courier New" pitchFamily="49" charset="0"/>
                <a:cs typeface="Courier New" pitchFamily="49" charset="0"/>
              </a:rPr>
              <a:t>В отличие от других островов Малой Курильской гряды, которые имеют </a:t>
            </a:r>
            <a:r>
              <a:rPr lang="ru-RU" dirty="0" err="1" smtClean="0">
                <a:latin typeface="Courier New" pitchFamily="49" charset="0"/>
                <a:cs typeface="Courier New" pitchFamily="49" charset="0"/>
              </a:rPr>
              <a:t>слабовсхолменный</a:t>
            </a:r>
            <a:r>
              <a:rPr lang="ru-RU" dirty="0" smtClean="0">
                <a:latin typeface="Courier New" pitchFamily="49" charset="0"/>
                <a:cs typeface="Courier New" pitchFamily="49" charset="0"/>
              </a:rPr>
              <a:t> и низменный рельеф, Шикотан - низкогорный остров. Самая высокая точка острова - гора Шикотан (405 метров), отдельные горы и сопки достигают высоты  250-300 м. Вулканы на острове отсутствуют.</a:t>
            </a:r>
            <a:endParaRPr lang="ru-RU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4612" y="0"/>
            <a:ext cx="912938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Бухта </a:t>
            </a:r>
            <a:r>
              <a:rPr lang="ru-RU" sz="5400" b="1" dirty="0" err="1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Малокурильская</a:t>
            </a:r>
            <a:endParaRPr lang="ru-RU" sz="54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361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57200" y="609600"/>
            <a:ext cx="8305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smtClean="0">
                <a:latin typeface="Courier New" pitchFamily="49" charset="0"/>
                <a:cs typeface="Courier New" pitchFamily="49" charset="0"/>
              </a:rPr>
              <a:t>Самое известное место Шикотана - мыс Край Света, скалистый выступ, уходящий далеко в море и обрывающийся вниз 40-метровыми стенами. </a:t>
            </a:r>
          </a:p>
        </p:txBody>
      </p:sp>
      <p:pic>
        <p:nvPicPr>
          <p:cNvPr id="3" name="Рисунок 2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ransition advTm="212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81000" y="533400"/>
            <a:ext cx="8382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smtClean="0">
                <a:latin typeface="Courier New" pitchFamily="49" charset="0"/>
                <a:cs typeface="Courier New" pitchFamily="49" charset="0"/>
              </a:rPr>
              <a:t>Крупных рек и озер на Шикотане нет, есть множество небольших горных ручьев, в которых водится </a:t>
            </a:r>
            <a:r>
              <a:rPr lang="ru-RU" sz="3600" dirty="0" err="1" smtClean="0">
                <a:latin typeface="Courier New" pitchFamily="49" charset="0"/>
                <a:cs typeface="Courier New" pitchFamily="49" charset="0"/>
              </a:rPr>
              <a:t>кунджа</a:t>
            </a:r>
            <a:r>
              <a:rPr lang="ru-RU" sz="3600" dirty="0" smtClean="0">
                <a:latin typeface="Courier New" pitchFamily="49" charset="0"/>
                <a:cs typeface="Courier New" pitchFamily="49" charset="0"/>
              </a:rPr>
              <a:t> и заходит на нерест лосось. </a:t>
            </a:r>
            <a:endParaRPr lang="ru-RU" sz="36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3" name="Рисунок 12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ransition advTm="19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228600"/>
            <a:ext cx="84582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dirty="0" smtClean="0">
                <a:latin typeface="Courier New" pitchFamily="49" charset="0"/>
                <a:cs typeface="Courier New" pitchFamily="49" charset="0"/>
              </a:rPr>
              <a:t>Имеется несколько небольших водопадов. Берега сильно изрезаны. </a:t>
            </a:r>
          </a:p>
          <a:p>
            <a:pPr algn="just"/>
            <a:r>
              <a:rPr lang="ru-RU" sz="4000" dirty="0" smtClean="0">
                <a:latin typeface="Courier New" pitchFamily="49" charset="0"/>
                <a:cs typeface="Courier New" pitchFamily="49" charset="0"/>
              </a:rPr>
              <a:t>Сложен вулканическими породами и песчаниками.</a:t>
            </a:r>
            <a:endParaRPr lang="ru-RU" sz="40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ransition advTm="211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8000" b="1" dirty="0" smtClean="0">
                <a:latin typeface="Courier New" pitchFamily="49" charset="0"/>
                <a:cs typeface="Courier New" pitchFamily="49" charset="0"/>
              </a:rPr>
              <a:t>История</a:t>
            </a:r>
            <a:endParaRPr lang="ru-RU" sz="8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" y="1447800"/>
            <a:ext cx="86868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Остров был открыт Второй Камчатской экспедицией в 1733—1743 гг. и назван островом Фигурным. </a:t>
            </a:r>
          </a:p>
          <a:p>
            <a:pPr algn="just"/>
            <a:r>
              <a:rPr lang="ru-RU" sz="2800" dirty="0" err="1" smtClean="0">
                <a:latin typeface="Courier New" pitchFamily="49" charset="0"/>
                <a:cs typeface="Courier New" pitchFamily="49" charset="0"/>
              </a:rPr>
              <a:t>Шпанберг</a:t>
            </a:r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 и </a:t>
            </a:r>
            <a:r>
              <a:rPr lang="ru-RU" sz="2800" dirty="0" err="1" smtClean="0">
                <a:latin typeface="Courier New" pitchFamily="49" charset="0"/>
                <a:cs typeface="Courier New" pitchFamily="49" charset="0"/>
              </a:rPr>
              <a:t>Вальтон</a:t>
            </a:r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 изучали Курильскую гряду в 1739 году. Заслуги </a:t>
            </a:r>
            <a:r>
              <a:rPr lang="ru-RU" sz="2800" dirty="0" err="1" smtClean="0">
                <a:latin typeface="Courier New" pitchFamily="49" charset="0"/>
                <a:cs typeface="Courier New" pitchFamily="49" charset="0"/>
              </a:rPr>
              <a:t>Шпанберга</a:t>
            </a:r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 оценил в 1796 году </a:t>
            </a:r>
            <a:r>
              <a:rPr lang="ru-RU" sz="2800" dirty="0" err="1" smtClean="0">
                <a:latin typeface="Courier New" pitchFamily="49" charset="0"/>
                <a:cs typeface="Courier New" pitchFamily="49" charset="0"/>
              </a:rPr>
              <a:t>Броутон</a:t>
            </a:r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, присвоивший острову имя первооткрывателя. </a:t>
            </a:r>
          </a:p>
          <a:p>
            <a:pPr algn="just"/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Наряду с названием о. </a:t>
            </a:r>
            <a:r>
              <a:rPr lang="ru-RU" sz="2800" dirty="0" err="1" smtClean="0">
                <a:latin typeface="Courier New" pitchFamily="49" charset="0"/>
                <a:cs typeface="Courier New" pitchFamily="49" charset="0"/>
              </a:rPr>
              <a:t>Шпанберга</a:t>
            </a:r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, широко применяется и старинное название остров Шикотан. Русские мореплаватели </a:t>
            </a:r>
            <a:r>
              <a:rPr lang="ru-RU" sz="2800" dirty="0" err="1" smtClean="0">
                <a:latin typeface="Courier New" pitchFamily="49" charset="0"/>
                <a:cs typeface="Courier New" pitchFamily="49" charset="0"/>
              </a:rPr>
              <a:t>Рикорд</a:t>
            </a:r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 и Головнин называли его о. </a:t>
            </a:r>
            <a:r>
              <a:rPr lang="ru-RU" sz="2800" dirty="0" err="1" smtClean="0">
                <a:latin typeface="Courier New" pitchFamily="49" charset="0"/>
                <a:cs typeface="Courier New" pitchFamily="49" charset="0"/>
              </a:rPr>
              <a:t>Чикотан</a:t>
            </a:r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.</a:t>
            </a:r>
            <a:endParaRPr lang="ru-RU" sz="2800" dirty="0"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504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04800" y="152401"/>
            <a:ext cx="85344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До 1855 года остров в составе России, затем 7 февраля 1855 года по японско-российскому трактату о торговле и границах («</a:t>
            </a:r>
            <a:r>
              <a:rPr lang="ru-RU" sz="2800" dirty="0" err="1" smtClean="0">
                <a:latin typeface="Courier New" pitchFamily="49" charset="0"/>
                <a:cs typeface="Courier New" pitchFamily="49" charset="0"/>
              </a:rPr>
              <a:t>Симодский</a:t>
            </a:r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 трактат») был отдан Японии вместе с остальными южными Курилами.</a:t>
            </a:r>
          </a:p>
          <a:p>
            <a:pPr algn="just"/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В 1945 году после поражения Японии во Второй мировой войне — в составе СССР.</a:t>
            </a:r>
          </a:p>
          <a:p>
            <a:pPr algn="just"/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Остров Шикотан входит в Южно-Курильский городской округ Сахалинской области России и оспаривается Японией, которая включает его в состав своего округа </a:t>
            </a:r>
            <a:r>
              <a:rPr lang="ru-RU" sz="2800" dirty="0" err="1" smtClean="0">
                <a:latin typeface="Courier New" pitchFamily="49" charset="0"/>
                <a:cs typeface="Courier New" pitchFamily="49" charset="0"/>
              </a:rPr>
              <a:t>Немуро</a:t>
            </a:r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 губернаторства Хоккайдо.</a:t>
            </a:r>
            <a:endParaRPr lang="ru-RU" sz="2800" dirty="0"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4729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152400"/>
            <a:ext cx="84582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Но наши пограничные контакты на Курилах зафиксированы еще в XVIII веке. Тогда Россия в полном соответствии с международным правом считала все Курильские острова, включая южные, своей территорией. </a:t>
            </a:r>
          </a:p>
          <a:p>
            <a:pPr algn="just"/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Впервые Южные Курилы посетила экспедиция Мартына </a:t>
            </a:r>
            <a:r>
              <a:rPr lang="ru-RU" sz="2800" dirty="0" err="1" smtClean="0">
                <a:latin typeface="Courier New" pitchFamily="49" charset="0"/>
                <a:cs typeface="Courier New" pitchFamily="49" charset="0"/>
              </a:rPr>
              <a:t>Шпанберга</a:t>
            </a:r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 - англичанина, состоявшего на русской службе, в 1739 году. Он составил описание островов и карту. Кстати, описание и картографирование с точки зрения международного права - первый и очень важный шаг к получению правового титула.</a:t>
            </a:r>
            <a:endParaRPr lang="ru-RU" sz="2800" dirty="0"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471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152400"/>
            <a:ext cx="8610600" cy="62940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100" dirty="0" smtClean="0">
                <a:latin typeface="Courier New" pitchFamily="49" charset="0"/>
                <a:cs typeface="Courier New" pitchFamily="49" charset="0"/>
              </a:rPr>
              <a:t>Было зафиксировано и наше хозяйственное освоение островов: мы привели местное население, </a:t>
            </a:r>
            <a:r>
              <a:rPr lang="ru-RU" sz="3100" dirty="0" err="1" smtClean="0">
                <a:latin typeface="Courier New" pitchFamily="49" charset="0"/>
                <a:cs typeface="Courier New" pitchFamily="49" charset="0"/>
              </a:rPr>
              <a:t>айнов</a:t>
            </a:r>
            <a:r>
              <a:rPr lang="ru-RU" sz="3100" dirty="0" smtClean="0">
                <a:latin typeface="Courier New" pitchFamily="49" charset="0"/>
                <a:cs typeface="Courier New" pitchFamily="49" charset="0"/>
              </a:rPr>
              <a:t>, в подданство, брали с них дань шкурами морских животных, часть </a:t>
            </a:r>
            <a:r>
              <a:rPr lang="ru-RU" sz="3100" dirty="0" err="1" smtClean="0">
                <a:latin typeface="Courier New" pitchFamily="49" charset="0"/>
                <a:cs typeface="Courier New" pitchFamily="49" charset="0"/>
              </a:rPr>
              <a:t>айнов</a:t>
            </a:r>
            <a:r>
              <a:rPr lang="ru-RU" sz="3100" dirty="0" smtClean="0">
                <a:latin typeface="Courier New" pitchFamily="49" charset="0"/>
                <a:cs typeface="Courier New" pitchFamily="49" charset="0"/>
              </a:rPr>
              <a:t> обратили в православие, построив на острове </a:t>
            </a:r>
            <a:r>
              <a:rPr lang="ru-RU" sz="3100" dirty="0" err="1" smtClean="0">
                <a:latin typeface="Courier New" pitchFamily="49" charset="0"/>
                <a:cs typeface="Courier New" pitchFamily="49" charset="0"/>
              </a:rPr>
              <a:t>Шумшу</a:t>
            </a:r>
            <a:r>
              <a:rPr lang="ru-RU" sz="3100" dirty="0" smtClean="0">
                <a:latin typeface="Courier New" pitchFamily="49" charset="0"/>
                <a:cs typeface="Courier New" pitchFamily="49" charset="0"/>
              </a:rPr>
              <a:t> в середине XVIII века часовню во имя святого Николая, а в 1755 году на том же острове организовали школу для детей </a:t>
            </a:r>
            <a:r>
              <a:rPr lang="ru-RU" sz="3100" dirty="0" err="1" smtClean="0">
                <a:latin typeface="Courier New" pitchFamily="49" charset="0"/>
                <a:cs typeface="Courier New" pitchFamily="49" charset="0"/>
              </a:rPr>
              <a:t>айнов</a:t>
            </a:r>
            <a:r>
              <a:rPr lang="ru-RU" sz="3100" dirty="0" smtClean="0">
                <a:latin typeface="Courier New" pitchFamily="49" charset="0"/>
                <a:cs typeface="Courier New" pitchFamily="49" charset="0"/>
              </a:rPr>
              <a:t>. Все это говорит о том, что </a:t>
            </a:r>
            <a:r>
              <a:rPr lang="ru-RU" sz="3100" dirty="0" err="1" smtClean="0">
                <a:latin typeface="Courier New" pitchFamily="49" charset="0"/>
                <a:cs typeface="Courier New" pitchFamily="49" charset="0"/>
              </a:rPr>
              <a:t>айны</a:t>
            </a:r>
            <a:r>
              <a:rPr lang="ru-RU" sz="3100" dirty="0" smtClean="0">
                <a:latin typeface="Courier New" pitchFamily="49" charset="0"/>
                <a:cs typeface="Courier New" pitchFamily="49" charset="0"/>
              </a:rPr>
              <a:t> были подданными российского императора.</a:t>
            </a:r>
            <a:endParaRPr lang="ru-RU" sz="31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11579" t="6047" r="11227" b="6634"/>
          <a:stretch/>
        </p:blipFill>
        <p:spPr bwMode="auto">
          <a:xfrm>
            <a:off x="3657600" y="0"/>
            <a:ext cx="54864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  <p:custDataLst>
      <p:tags r:id="rId1"/>
    </p:custDataLst>
  </p:cSld>
  <p:clrMapOvr>
    <a:masterClrMapping/>
  </p:clrMapOvr>
  <p:transition advTm="455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152400"/>
            <a:ext cx="8610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На уровне императорских указов факт этот был зафиксирован, а в атласе Российской империи, изданном при Екатерине II в 1796 году, все Курильские острова закрашены в тот же цвет, что и российская Камчатка. Административно они входили в Южно-Камчатский округ Охотской области Иркутского наместничества. </a:t>
            </a:r>
            <a:endParaRPr lang="ru-RU" sz="2800" dirty="0"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342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152400"/>
            <a:ext cx="8763000" cy="1143000"/>
          </a:xfrm>
        </p:spPr>
        <p:txBody>
          <a:bodyPr>
            <a:noAutofit/>
          </a:bodyPr>
          <a:lstStyle/>
          <a:p>
            <a:pPr algn="ctr"/>
            <a:r>
              <a:rPr lang="ru-RU" sz="4600" dirty="0" smtClean="0">
                <a:latin typeface="Courier New" pitchFamily="49" charset="0"/>
                <a:cs typeface="Courier New" pitchFamily="49" charset="0"/>
              </a:rPr>
              <a:t>Экономическая значимость Южных Курил</a:t>
            </a:r>
            <a:endParaRPr lang="ru-RU" sz="46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600" y="1447800"/>
            <a:ext cx="8686800" cy="5001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900" dirty="0" smtClean="0">
                <a:latin typeface="Courier New" pitchFamily="49" charset="0"/>
                <a:cs typeface="Courier New" pitchFamily="49" charset="0"/>
              </a:rPr>
              <a:t>Площадь группы Южных Курил - 15,6 тысячи квадратных километров, больше половины площади всех Курильских островов. Основа экономики - </a:t>
            </a:r>
            <a:r>
              <a:rPr lang="ru-RU" sz="2900" dirty="0" err="1" smtClean="0">
                <a:latin typeface="Courier New" pitchFamily="49" charset="0"/>
                <a:cs typeface="Courier New" pitchFamily="49" charset="0"/>
              </a:rPr>
              <a:t>рыбопереработка</a:t>
            </a:r>
            <a:r>
              <a:rPr lang="ru-RU" sz="2900" dirty="0" smtClean="0">
                <a:latin typeface="Courier New" pitchFamily="49" charset="0"/>
                <a:cs typeface="Courier New" pitchFamily="49" charset="0"/>
              </a:rPr>
              <a:t>, учитывая, что морская экономическая зона вокруг Южных Курил считается одной из богатейших в мире по продуктивности </a:t>
            </a:r>
            <a:r>
              <a:rPr lang="ru-RU" sz="2900" dirty="0" err="1" smtClean="0">
                <a:latin typeface="Courier New" pitchFamily="49" charset="0"/>
                <a:cs typeface="Courier New" pitchFamily="49" charset="0"/>
              </a:rPr>
              <a:t>рыбо</a:t>
            </a:r>
            <a:r>
              <a:rPr lang="ru-RU" sz="2900" dirty="0" smtClean="0">
                <a:latin typeface="Courier New" pitchFamily="49" charset="0"/>
                <a:cs typeface="Courier New" pitchFamily="49" charset="0"/>
              </a:rPr>
              <a:t>- и морепродуктов на один кубокилометр площади. Крупнейшая </a:t>
            </a:r>
            <a:r>
              <a:rPr lang="ru-RU" sz="2900" dirty="0" err="1" smtClean="0">
                <a:latin typeface="Courier New" pitchFamily="49" charset="0"/>
                <a:cs typeface="Courier New" pitchFamily="49" charset="0"/>
              </a:rPr>
              <a:t>рыбопереработка</a:t>
            </a:r>
            <a:r>
              <a:rPr lang="ru-RU" sz="2900" dirty="0" smtClean="0">
                <a:latin typeface="Courier New" pitchFamily="49" charset="0"/>
                <a:cs typeface="Courier New" pitchFamily="49" charset="0"/>
              </a:rPr>
              <a:t> находится на Шикотане.</a:t>
            </a:r>
            <a:endParaRPr lang="ru-RU" sz="2900" dirty="0"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433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" y="152400"/>
            <a:ext cx="8686800" cy="65248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500" dirty="0" smtClean="0">
                <a:latin typeface="Courier New" pitchFamily="49" charset="0"/>
                <a:cs typeface="Courier New" pitchFamily="49" charset="0"/>
              </a:rPr>
              <a:t>Из разведанных полезных ископаемых примерная калькуляция составляет $45-50 млрд. - это цветные и редкоземельные металлы. Обнаружены перспективные нефтегазоносные месторождения - все они сосредоточены со стороны Южных Курил у Тихого океана. Значение Южных Курил усилилось в 70-е годы, когда была введена экономическая двухсотмильная зона - она и включает в себя основной рыбопромысловый район. Здесь водятся камбала, навага, лососевые, крабы, кальмары, моллюски, и промысловые водоросли. К тому же Курилы находятся на пути миграции тихоокеанских лососей. Ежегодный улов в районе Южных Курил оценивается в $2 млрд.- это примерно 1,5 млн. тонн рыбы.</a:t>
            </a:r>
          </a:p>
          <a:p>
            <a:endParaRPr lang="ru-RU" dirty="0"/>
          </a:p>
        </p:txBody>
      </p:sp>
    </p:spTree>
    <p:custDataLst>
      <p:tags r:id="rId1"/>
    </p:custDataLst>
  </p:cSld>
  <p:clrMapOvr>
    <a:masterClrMapping/>
  </p:clrMapOvr>
  <p:transition advTm="651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7702" y="838200"/>
            <a:ext cx="8956298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Курилы, в их числе </a:t>
            </a:r>
          </a:p>
          <a:p>
            <a:pPr algn="ctr"/>
            <a:r>
              <a:rPr lang="ru-RU" sz="6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и о. Шикотан,</a:t>
            </a:r>
          </a:p>
          <a:p>
            <a:pPr algn="ctr"/>
            <a:r>
              <a:rPr lang="ru-RU" sz="6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latin typeface="Courier New" pitchFamily="49" charset="0"/>
                <a:cs typeface="Courier New" pitchFamily="49" charset="0"/>
              </a:rPr>
              <a:t>- Российская земля.</a:t>
            </a:r>
            <a:endParaRPr lang="ru-RU" sz="6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ransition advTm="169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6200" b="1" dirty="0" smtClean="0">
                <a:latin typeface="Courier New" pitchFamily="49" charset="0"/>
                <a:cs typeface="Courier New" pitchFamily="49" charset="0"/>
              </a:rPr>
              <a:t>Растительный мир</a:t>
            </a:r>
            <a:endParaRPr lang="ru-RU" sz="62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8600" y="1447801"/>
            <a:ext cx="86868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000" dirty="0" smtClean="0">
                <a:latin typeface="Courier New" pitchFamily="49" charset="0"/>
                <a:cs typeface="Courier New" pitchFamily="49" charset="0"/>
              </a:rPr>
              <a:t>Шикотан - третий среди островов ВСЕЙ Курильской гряды по богатству растительности, после Кунашира и Итурупа. Благодаря малому хозяйственному освоению острова и созданию на нем заказника «Малые Курилы» (под его охраной находится большая часть острова), здесь сохранилось большое число редких видов и интересных растительных комплексов.</a:t>
            </a:r>
            <a:endParaRPr lang="ru-RU" sz="3000" dirty="0"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309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" y="152400"/>
            <a:ext cx="86106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latin typeface="Courier New" pitchFamily="49" charset="0"/>
                <a:cs typeface="Courier New" pitchFamily="49" charset="0"/>
              </a:rPr>
              <a:t>В первую очередь под охраной находятся </a:t>
            </a:r>
            <a:r>
              <a:rPr lang="ru-RU" sz="3200" dirty="0" err="1" smtClean="0">
                <a:latin typeface="Courier New" pitchFamily="49" charset="0"/>
                <a:cs typeface="Courier New" pitchFamily="49" charset="0"/>
              </a:rPr>
              <a:t>курильские</a:t>
            </a:r>
            <a:r>
              <a:rPr lang="ru-RU" sz="3200" dirty="0" smtClean="0">
                <a:latin typeface="Courier New" pitchFamily="49" charset="0"/>
                <a:cs typeface="Courier New" pitchFamily="49" charset="0"/>
              </a:rPr>
              <a:t> эндемики - Эдельвейс </a:t>
            </a:r>
            <a:r>
              <a:rPr lang="ru-RU" sz="3200" dirty="0" err="1" smtClean="0">
                <a:latin typeface="Courier New" pitchFamily="49" charset="0"/>
                <a:cs typeface="Courier New" pitchFamily="49" charset="0"/>
              </a:rPr>
              <a:t>курильский</a:t>
            </a:r>
            <a:r>
              <a:rPr lang="ru-RU" sz="3200" dirty="0" smtClean="0">
                <a:latin typeface="Courier New" pitchFamily="49" charset="0"/>
                <a:cs typeface="Courier New" pitchFamily="49" charset="0"/>
              </a:rPr>
              <a:t>, (произрастающий только на островах Шикотан и Итуруп) и Прострел (Сон-трава) </a:t>
            </a:r>
            <a:r>
              <a:rPr lang="ru-RU" sz="3200" dirty="0" err="1" smtClean="0">
                <a:latin typeface="Courier New" pitchFamily="49" charset="0"/>
                <a:cs typeface="Courier New" pitchFamily="49" charset="0"/>
              </a:rPr>
              <a:t>Тарао</a:t>
            </a:r>
            <a:r>
              <a:rPr lang="ru-RU" sz="3200" dirty="0" smtClean="0">
                <a:latin typeface="Courier New" pitchFamily="49" charset="0"/>
                <a:cs typeface="Courier New" pitchFamily="49" charset="0"/>
              </a:rPr>
              <a:t> (Северные Курильские острова, Итуруп, Шикотан). </a:t>
            </a:r>
            <a:endParaRPr lang="ru-RU" sz="32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>
                  <a14:imgLayer r:embed="rId3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 t="14417" b="13679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81083" y="0"/>
            <a:ext cx="84882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Эдельвейс </a:t>
            </a:r>
            <a:r>
              <a:rPr lang="ru-RU" sz="5400" b="1" cap="none" spc="0" dirty="0" err="1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курильский</a:t>
            </a:r>
            <a:endParaRPr lang="ru-RU" sz="54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38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1357966" y="0"/>
            <a:ext cx="664797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Прострел </a:t>
            </a:r>
            <a:r>
              <a:rPr lang="ru-RU" sz="6000" b="1" cap="none" spc="0" dirty="0" err="1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Тарао</a:t>
            </a:r>
            <a:endParaRPr lang="ru-RU" sz="60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603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04800" y="228600"/>
            <a:ext cx="845820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latin typeface="Courier New" pitchFamily="49" charset="0"/>
                <a:cs typeface="Courier New" pitchFamily="49" charset="0"/>
              </a:rPr>
              <a:t>Кроме этих редчайших видов, на острове произрастает 35 видов редких растений, занесенных в Красные книги Российской Федерации и Дальнего Востока. Особый интерес представляют заросли можжевельника </a:t>
            </a:r>
            <a:r>
              <a:rPr lang="ru-RU" sz="3200" dirty="0" err="1" smtClean="0">
                <a:latin typeface="Courier New" pitchFamily="49" charset="0"/>
                <a:cs typeface="Courier New" pitchFamily="49" charset="0"/>
              </a:rPr>
              <a:t>Саржента</a:t>
            </a:r>
            <a:r>
              <a:rPr lang="ru-RU" sz="3200" dirty="0" smtClean="0">
                <a:latin typeface="Courier New" pitchFamily="49" charset="0"/>
                <a:cs typeface="Courier New" pitchFamily="49" charset="0"/>
              </a:rPr>
              <a:t>, которые располагаются по склонам обрывистых гор и экологически замещают горный пояс кедрового стланика, характерный для других островов Курильской гряды.</a:t>
            </a:r>
          </a:p>
          <a:p>
            <a:endParaRPr lang="ru-RU" dirty="0"/>
          </a:p>
        </p:txBody>
      </p:sp>
      <p:pic>
        <p:nvPicPr>
          <p:cNvPr id="7" name="Рисунок 6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ransition advTm="427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152400"/>
            <a:ext cx="86106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smtClean="0">
                <a:latin typeface="Courier New" pitchFamily="49" charset="0"/>
                <a:cs typeface="Courier New" pitchFamily="49" charset="0"/>
              </a:rPr>
              <a:t>На склонах сопок часто встречаются кустарниковые заросли </a:t>
            </a:r>
            <a:r>
              <a:rPr lang="ru-RU" sz="3600" dirty="0" err="1" smtClean="0">
                <a:latin typeface="Courier New" pitchFamily="49" charset="0"/>
                <a:cs typeface="Courier New" pitchFamily="49" charset="0"/>
              </a:rPr>
              <a:t>курильского</a:t>
            </a:r>
            <a:r>
              <a:rPr lang="ru-RU" sz="3600" dirty="0" smtClean="0">
                <a:latin typeface="Courier New" pitchFamily="49" charset="0"/>
                <a:cs typeface="Courier New" pitchFamily="49" charset="0"/>
              </a:rPr>
              <a:t> чая. Настои и отвары его применяют в лечебных целях. Кроме того, </a:t>
            </a:r>
            <a:r>
              <a:rPr lang="ru-RU" sz="3600" dirty="0" err="1" smtClean="0">
                <a:latin typeface="Courier New" pitchFamily="49" charset="0"/>
                <a:cs typeface="Courier New" pitchFamily="49" charset="0"/>
              </a:rPr>
              <a:t>курильский</a:t>
            </a:r>
            <a:r>
              <a:rPr lang="ru-RU" sz="3600" dirty="0" smtClean="0">
                <a:latin typeface="Courier New" pitchFamily="49" charset="0"/>
                <a:cs typeface="Courier New" pitchFamily="49" charset="0"/>
              </a:rPr>
              <a:t> чай пользуется популярностью как повседневный напиток - заменитель чайного листа. </a:t>
            </a:r>
            <a:endParaRPr lang="ru-RU" sz="36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3" name="Рисунок 2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b="6010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</p:spTree>
    <p:custDataLst>
      <p:tags r:id="rId1"/>
    </p:custDataLst>
  </p:cSld>
  <p:clrMapOvr>
    <a:masterClrMapping/>
  </p:clrMapOvr>
  <p:transition advTm="303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228600"/>
            <a:ext cx="85344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smtClean="0">
                <a:latin typeface="Courier New" pitchFamily="49" charset="0"/>
                <a:cs typeface="Courier New" pitchFamily="49" charset="0"/>
              </a:rPr>
              <a:t>Довольно обычны в хвойных лесах кустарники гортензии метельчатой и лианы гортензии </a:t>
            </a:r>
            <a:r>
              <a:rPr lang="ru-RU" sz="3600" dirty="0" err="1" smtClean="0">
                <a:latin typeface="Courier New" pitchFamily="49" charset="0"/>
                <a:cs typeface="Courier New" pitchFamily="49" charset="0"/>
              </a:rPr>
              <a:t>черешчатой</a:t>
            </a:r>
            <a:r>
              <a:rPr lang="ru-RU" sz="3600" dirty="0" smtClean="0">
                <a:latin typeface="Courier New" pitchFamily="49" charset="0"/>
                <a:cs typeface="Courier New" pitchFamily="49" charset="0"/>
              </a:rPr>
              <a:t>, реже можно увидеть тис остроконечный и небольшие рощицы из него.</a:t>
            </a:r>
            <a:endParaRPr lang="ru-RU" sz="36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117492" y="5934670"/>
            <a:ext cx="89033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Гортензия метельчатая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04800" y="0"/>
            <a:ext cx="84882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Гортензия </a:t>
            </a:r>
            <a:r>
              <a:rPr lang="ru-RU" sz="5400" b="1" cap="none" spc="0" dirty="0" err="1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черешчатая</a:t>
            </a:r>
            <a:endParaRPr lang="ru-RU" sz="54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5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671660" y="0"/>
            <a:ext cx="803296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Тис остроконечный</a:t>
            </a:r>
            <a:endParaRPr lang="ru-RU" sz="6000" b="1" cap="none" spc="0" dirty="0">
              <a:ln w="12700">
                <a:solidFill>
                  <a:sysClr val="windowText" lastClr="000000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469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6" grpId="1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152400"/>
            <a:ext cx="8458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latin typeface="Courier New" pitchFamily="49" charset="0"/>
                <a:cs typeface="Courier New" pitchFamily="49" charset="0"/>
              </a:rPr>
              <a:t>В вершинах распадков и ключей в центральной части острова Шикотан, на опушках хвойного леса встречаются участки кустарниково-древесных зарослей </a:t>
            </a:r>
            <a:r>
              <a:rPr lang="ru-RU" sz="3200" dirty="0" err="1" smtClean="0">
                <a:latin typeface="Courier New" pitchFamily="49" charset="0"/>
                <a:cs typeface="Courier New" pitchFamily="49" charset="0"/>
              </a:rPr>
              <a:t>ипритки</a:t>
            </a:r>
            <a:r>
              <a:rPr lang="ru-RU" sz="3200" dirty="0" smtClean="0">
                <a:latin typeface="Courier New" pitchFamily="49" charset="0"/>
                <a:cs typeface="Courier New" pitchFamily="49" charset="0"/>
              </a:rPr>
              <a:t> восточной, неизвестные для других местностей.</a:t>
            </a:r>
            <a:endParaRPr lang="ru-RU" sz="32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152400"/>
            <a:ext cx="83058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00" dirty="0" smtClean="0">
                <a:latin typeface="Courier New" pitchFamily="49" charset="0"/>
                <a:cs typeface="Courier New" pitchFamily="49" charset="0"/>
              </a:rPr>
              <a:t>Бродя по </a:t>
            </a:r>
            <a:r>
              <a:rPr lang="ru-RU" sz="2600" dirty="0" err="1" smtClean="0">
                <a:latin typeface="Courier New" pitchFamily="49" charset="0"/>
                <a:cs typeface="Courier New" pitchFamily="49" charset="0"/>
              </a:rPr>
              <a:t>шикотанским</a:t>
            </a:r>
            <a:r>
              <a:rPr lang="ru-RU" sz="2600" dirty="0" smtClean="0">
                <a:latin typeface="Courier New" pitchFamily="49" charset="0"/>
                <a:cs typeface="Courier New" pitchFamily="49" charset="0"/>
              </a:rPr>
              <a:t> проселкам, легко заметить </a:t>
            </a:r>
            <a:r>
              <a:rPr lang="ru-RU" sz="2600" dirty="0" err="1" smtClean="0">
                <a:latin typeface="Courier New" pitchFamily="49" charset="0"/>
                <a:cs typeface="Courier New" pitchFamily="49" charset="0"/>
              </a:rPr>
              <a:t>ипритку</a:t>
            </a:r>
            <a:r>
              <a:rPr lang="ru-RU" sz="2600" dirty="0" smtClean="0">
                <a:latin typeface="Courier New" pitchFamily="49" charset="0"/>
                <a:cs typeface="Courier New" pitchFamily="49" charset="0"/>
              </a:rPr>
              <a:t>, невысокий кустарник с мясистыми листьями, и лучше это сделать прежде, чем вы его коснетесь. По латыни </a:t>
            </a:r>
            <a:r>
              <a:rPr lang="ru-RU" sz="2600" dirty="0" err="1" smtClean="0">
                <a:latin typeface="Courier New" pitchFamily="49" charset="0"/>
                <a:cs typeface="Courier New" pitchFamily="49" charset="0"/>
              </a:rPr>
              <a:t>ипритка</a:t>
            </a:r>
            <a:r>
              <a:rPr lang="ru-RU" sz="2600" dirty="0" smtClean="0">
                <a:latin typeface="Courier New" pitchFamily="49" charset="0"/>
                <a:cs typeface="Courier New" pitchFamily="49" charset="0"/>
              </a:rPr>
              <a:t> честно называется </a:t>
            </a:r>
            <a:r>
              <a:rPr lang="ru-RU" sz="2600" dirty="0" err="1" smtClean="0">
                <a:latin typeface="Courier New" pitchFamily="49" charset="0"/>
                <a:cs typeface="Courier New" pitchFamily="49" charset="0"/>
              </a:rPr>
              <a:t>Toxicodendron</a:t>
            </a:r>
            <a:r>
              <a:rPr lang="ru-RU" sz="2600" dirty="0" smtClean="0">
                <a:latin typeface="Courier New" pitchFamily="49" charset="0"/>
                <a:cs typeface="Courier New" pitchFamily="49" charset="0"/>
              </a:rPr>
              <a:t>, то есть просто «ядовитое дерево». Прикоснувшись к ней, можно получить химический ожог, а порой бывает достаточно просто пройти мимо. Ожоги вызывает не поверхность листьев, а пыльца, которая распыляется только с мужских растений и только в определенные периоды. Тогда станут понятны и «дистанционное» действие коварного дерева и его периодическая безвредность.</a:t>
            </a:r>
            <a:endParaRPr lang="ru-RU" sz="26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ransition advTm="644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7200" b="1" dirty="0" smtClean="0">
                <a:latin typeface="Courier New" pitchFamily="49" charset="0"/>
                <a:cs typeface="Courier New" pitchFamily="49" charset="0"/>
              </a:rPr>
              <a:t>Животный мир</a:t>
            </a:r>
            <a:endParaRPr lang="ru-RU" sz="72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3400" y="1447800"/>
            <a:ext cx="82296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latin typeface="Courier New" pitchFamily="49" charset="0"/>
                <a:cs typeface="Courier New" pitchFamily="49" charset="0"/>
              </a:rPr>
              <a:t>Множество птиц избрали своим домом Шикотан. На прибрежных скалах и островках гнездятся сотни морских птиц - чайки, бакланы, </a:t>
            </a:r>
            <a:r>
              <a:rPr lang="ru-RU" sz="3200" dirty="0" err="1" smtClean="0">
                <a:latin typeface="Courier New" pitchFamily="49" charset="0"/>
                <a:cs typeface="Courier New" pitchFamily="49" charset="0"/>
              </a:rPr>
              <a:t>топорки</a:t>
            </a:r>
            <a:r>
              <a:rPr lang="ru-RU" sz="3200" dirty="0" smtClean="0">
                <a:latin typeface="Courier New" pitchFamily="49" charset="0"/>
                <a:cs typeface="Courier New" pitchFamily="49" charset="0"/>
              </a:rPr>
              <a:t>, тупики-носороги.</a:t>
            </a:r>
            <a:endParaRPr lang="ru-RU" sz="32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7212" t="13676" r="6730" b="128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137140" y="0"/>
            <a:ext cx="249299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Чайка</a:t>
            </a:r>
            <a:endParaRPr lang="ru-RU" sz="60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6" name="Рисунок 5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b="25600"/>
          <a:stretch/>
        </p:blipFill>
        <p:spPr bwMode="auto">
          <a:xfrm>
            <a:off x="1752600" y="0"/>
            <a:ext cx="59436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124200" y="0"/>
            <a:ext cx="341632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Бакланы</a:t>
            </a:r>
            <a:endParaRPr lang="ru-RU" sz="6000" b="1" cap="none" spc="0" dirty="0">
              <a:ln w="12700">
                <a:solidFill>
                  <a:sysClr val="windowText" lastClr="000000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8" name="Рисунок 7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1978" t="1680" r="1978" b="17312"/>
          <a:stretch/>
        </p:blipFill>
        <p:spPr bwMode="auto">
          <a:xfrm>
            <a:off x="1676400" y="0"/>
            <a:ext cx="60198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971800" y="0"/>
            <a:ext cx="341632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err="1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Топорок</a:t>
            </a:r>
            <a:endParaRPr lang="ru-RU" sz="60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0" name="Рисунок 9"/>
          <p:cNvPicPr/>
          <p:nvPr/>
        </p:nvPicPr>
        <p:blipFill>
          <a:blip r:embed="rId6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1524000" y="0"/>
            <a:ext cx="618631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Тупик-носорог</a:t>
            </a:r>
            <a:endParaRPr lang="ru-RU" sz="6000" b="1" cap="none" spc="0" dirty="0">
              <a:ln w="12700">
                <a:solidFill>
                  <a:sysClr val="windowText" lastClr="000000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761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5" grpId="1"/>
      <p:bldP spid="7" grpId="0"/>
      <p:bldP spid="7" grpId="1"/>
      <p:bldP spid="9" grpId="0"/>
      <p:bldP spid="9" grpId="1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2286000"/>
            <a:ext cx="83820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smtClean="0">
                <a:latin typeface="Courier New" pitchFamily="49" charset="0"/>
                <a:cs typeface="Courier New" pitchFamily="49" charset="0"/>
              </a:rPr>
              <a:t>Многие птицы, такие как лебедь, </a:t>
            </a:r>
            <a:r>
              <a:rPr lang="ru-RU" sz="3600" dirty="0" err="1" smtClean="0">
                <a:latin typeface="Courier New" pitchFamily="49" charset="0"/>
                <a:cs typeface="Courier New" pitchFamily="49" charset="0"/>
              </a:rPr>
              <a:t>белоплечий</a:t>
            </a:r>
            <a:r>
              <a:rPr lang="ru-RU" sz="3600" dirty="0" smtClean="0">
                <a:latin typeface="Courier New" pitchFamily="49" charset="0"/>
                <a:cs typeface="Courier New" pitchFamily="49" charset="0"/>
              </a:rPr>
              <a:t> орлан прилетают сюда зимовать.</a:t>
            </a:r>
            <a:endParaRPr lang="ru-RU" sz="36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3009041" y="0"/>
            <a:ext cx="295465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Лебеди</a:t>
            </a:r>
            <a:endParaRPr lang="ru-RU" sz="6000" b="1" cap="none" spc="0" dirty="0">
              <a:ln w="12700">
                <a:solidFill>
                  <a:sysClr val="windowText" lastClr="000000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Рисунок 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l="9616" t="3888" r="10577" b="14026"/>
          <a:stretch/>
        </p:blipFill>
        <p:spPr bwMode="auto">
          <a:xfrm>
            <a:off x="1600200" y="0"/>
            <a:ext cx="58674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62000" y="0"/>
            <a:ext cx="75713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err="1" smtClean="0">
                <a:ln w="12700">
                  <a:solidFill>
                    <a:sysClr val="windowText" lastClr="00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Белоплечий</a:t>
            </a:r>
            <a:r>
              <a:rPr lang="ru-RU" sz="60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 орлан</a:t>
            </a:r>
            <a:endParaRPr lang="ru-RU" sz="6000" b="1" cap="none" spc="0" dirty="0">
              <a:ln w="12700">
                <a:solidFill>
                  <a:sysClr val="windowText" lastClr="000000"/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28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152400"/>
            <a:ext cx="85344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latin typeface="Courier New" pitchFamily="49" charset="0"/>
                <a:cs typeface="Courier New" pitchFamily="49" charset="0"/>
              </a:rPr>
              <a:t>Среди пернатых Шикотана наибольшую популярность получили </a:t>
            </a:r>
            <a:r>
              <a:rPr lang="ru-RU" sz="3200" dirty="0" err="1" smtClean="0">
                <a:latin typeface="Courier New" pitchFamily="49" charset="0"/>
                <a:cs typeface="Courier New" pitchFamily="49" charset="0"/>
              </a:rPr>
              <a:t>большеклювые</a:t>
            </a:r>
            <a:r>
              <a:rPr lang="ru-RU" sz="3200" dirty="0" smtClean="0">
                <a:latin typeface="Courier New" pitchFamily="49" charset="0"/>
                <a:cs typeface="Courier New" pitchFamily="49" charset="0"/>
              </a:rPr>
              <a:t> вороны. Местные вороны гораздо больше по размеру своих «городских собратьев». Они весьма сообразительны: приноровились пробивать клювом жестяные крышки банок по периметру и добираться до их содержимого. Замечены в хищении овощей с грядок, краже рыбы на глазах у зазевавшихся рыбаков.</a:t>
            </a:r>
            <a:endParaRPr lang="ru-RU" sz="32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ransition advTm="335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14478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Млекопитающие Южных Курил, занесенные в Красную книгу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3" name="Рисунок 2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657605" y="0"/>
            <a:ext cx="75713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latin typeface="Courier New" pitchFamily="49" charset="0"/>
                <a:cs typeface="Courier New" pitchFamily="49" charset="0"/>
              </a:rPr>
              <a:t>Курильский калан</a:t>
            </a:r>
            <a:endParaRPr lang="ru-RU" sz="6000" b="1" cap="none" spc="0" dirty="0">
              <a:ln w="12700">
                <a:solidFill>
                  <a:sysClr val="windowText" lastClr="000000"/>
                </a:solidFill>
                <a:prstDash val="solid"/>
              </a:ln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895629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Курильский тюлень, </a:t>
            </a:r>
          </a:p>
          <a:p>
            <a:pPr algn="ctr"/>
            <a:r>
              <a:rPr lang="ru-RU" sz="6000" b="1" cap="none" spc="0" dirty="0" err="1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антур</a:t>
            </a:r>
            <a:endParaRPr lang="ru-RU" sz="6000" b="1" cap="none" spc="0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5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1219200" y="0"/>
            <a:ext cx="664797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Ларга (тюлень)</a:t>
            </a:r>
            <a:endParaRPr lang="ru-RU" sz="6000" b="1" cap="none" spc="0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9" name="Рисунок 8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 l="1442" t="1346" r="13622" b="1792"/>
          <a:stretch/>
        </p:blipFill>
        <p:spPr bwMode="auto"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200400" y="0"/>
            <a:ext cx="295465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latin typeface="Courier New" pitchFamily="49" charset="0"/>
                <a:cs typeface="Courier New" pitchFamily="49" charset="0"/>
              </a:rPr>
              <a:t>Сивучи</a:t>
            </a:r>
            <a:endParaRPr lang="ru-RU" sz="6000" b="1" cap="none" spc="0" dirty="0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665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4" grpId="1"/>
      <p:bldP spid="6" grpId="0"/>
      <p:bldP spid="6" grpId="1"/>
      <p:bldP spid="8" grpId="0"/>
      <p:bldP spid="8" grpId="1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000" b="1" dirty="0" smtClean="0">
                <a:latin typeface="Courier New" pitchFamily="49" charset="0"/>
                <a:cs typeface="Courier New" pitchFamily="49" charset="0"/>
              </a:rPr>
              <a:t>Производство</a:t>
            </a:r>
            <a:endParaRPr lang="ru-RU" sz="60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1447800"/>
            <a:ext cx="8458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latin typeface="Courier New" pitchFamily="49" charset="0"/>
                <a:cs typeface="Courier New" pitchFamily="49" charset="0"/>
              </a:rPr>
              <a:t>Подавляющее большинство населения острова занято добычей и переработкой рыбы, в основном, сайры. В селе Малокурильское расположены цеха ЗАО “Рыбокомбинат Островной”.</a:t>
            </a:r>
            <a:endParaRPr lang="ru-RU" sz="28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 l="15545" t="20727" r="2564" b="533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95467" y="0"/>
            <a:ext cx="7571304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2700">
                  <a:solidFill>
                    <a:schemeClr val="tx1"/>
                  </a:solidFill>
                  <a:prstDash val="solid"/>
                </a:ln>
                <a:latin typeface="Courier New" pitchFamily="49" charset="0"/>
                <a:cs typeface="Courier New" pitchFamily="49" charset="0"/>
              </a:rPr>
              <a:t>Продукция завода</a:t>
            </a:r>
            <a:endParaRPr lang="ru-RU" sz="6000" b="1" cap="none" spc="0" dirty="0">
              <a:ln w="12700">
                <a:solidFill>
                  <a:schemeClr val="tx1"/>
                </a:solidFill>
                <a:prstDash val="solid"/>
              </a:ln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412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 smtClean="0">
                <a:latin typeface="Courier New" pitchFamily="49" charset="0"/>
                <a:cs typeface="Courier New" pitchFamily="49" charset="0"/>
              </a:rPr>
              <a:t>Туризм</a:t>
            </a:r>
            <a:endParaRPr lang="ru-RU" sz="6600" b="1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1447800"/>
            <a:ext cx="8382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latin typeface="Courier New" pitchFamily="49" charset="0"/>
                <a:cs typeface="Courier New" pitchFamily="49" charset="0"/>
              </a:rPr>
              <a:t>Шикотан – самый крупный остров малой Курильской гряды, хотя длина его всего лишь около 30 км. Поэтому туристы называют его “островом на три дня”. Остров очаровывает красотой природы и своим великолепием.</a:t>
            </a:r>
            <a:endParaRPr lang="ru-RU" sz="3200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 b="8225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  <p:pic>
        <p:nvPicPr>
          <p:cNvPr id="5" name="imgMain" descr="Шикотан">
            <a:hlinkClick r:id="rId4"/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 t="15645" b="612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53640926-AAD7-44D8-BBD7-CCE9431645EC}">
              <a14:shadowObscured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  <p:pic>
        <p:nvPicPr>
          <p:cNvPr id="6" name="Рисунок 5"/>
          <p:cNvPicPr/>
          <p:nvPr/>
        </p:nvPicPr>
        <p:blipFill>
          <a:blip r:embed="rId6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/>
          <p:nvPr/>
        </p:nvPicPr>
        <p:blipFill>
          <a:blip r:embed="rId7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C:\Users\User\Desktop\Визитная карточка\Виды\шикотан 005.jpg"/>
          <p:cNvPicPr/>
          <p:nvPr/>
        </p:nvPicPr>
        <p:blipFill>
          <a:blip r:embed="rId8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/>
          <p:nvPr/>
        </p:nvPicPr>
        <p:blipFill>
          <a:blip r:embed="rId9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/>
          <p:nvPr/>
        </p:nvPicPr>
        <p:blipFill>
          <a:blip r:embed="rId10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/>
          <p:nvPr/>
        </p:nvPicPr>
        <p:blipFill>
          <a:blip r:embed="rId11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/>
          <p:nvPr/>
        </p:nvPicPr>
        <p:blipFill>
          <a:blip r:embed="rId1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-228600"/>
            <a:ext cx="9144000" cy="70865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</p:cSld>
  <p:clrMapOvr>
    <a:masterClrMapping/>
  </p:clrMapOvr>
  <p:transition advTm="1051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1000" y="2209800"/>
            <a:ext cx="83058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b="1" dirty="0" smtClean="0">
                <a:latin typeface="Courier New" pitchFamily="49" charset="0"/>
                <a:cs typeface="Courier New" pitchFamily="49" charset="0"/>
              </a:rPr>
              <a:t>Проект для Вас подготовили сотрудники Малокурильской библиотеки.</a:t>
            </a:r>
            <a:endParaRPr lang="ru-RU" sz="4000" b="1" dirty="0"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0" y="2743200"/>
            <a:ext cx="941796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31550" cmpd="sng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  <a:latin typeface="Courier New" pitchFamily="49" charset="0"/>
                <a:cs typeface="Courier New" pitchFamily="49" charset="0"/>
              </a:rPr>
              <a:t>СПАСИБО ЗА ВНИМАНИЕ!</a:t>
            </a:r>
            <a:endParaRPr lang="ru-RU" sz="6000" b="1" cap="none" spc="0" dirty="0">
              <a:ln w="31550" cmpd="sng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custDataLst>
      <p:tags r:id="rId1"/>
    </p:custDataLst>
  </p:cSld>
  <p:clrMapOvr>
    <a:masterClrMapping/>
  </p:clrMapOvr>
  <p:transition advTm="147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4.6|5|4.8|3.6|5|4.3|6|3.5|5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9.6|7.1|4|3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4.9|5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3.1|28.7|25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28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5.3|5.7|5.3|1.3|1.7|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9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42.9|25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8.2|29.1|30|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25.8|4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3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12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2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6|10.9|17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38.7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5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0.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8.5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27|6.6|5.9|3|3.6|6.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30.7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0.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10|5.6|6.8|1.1|1.9|3|4.1|1.7|2.4|4.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6|1.3|36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7.7|12.3|3.9|3.4|1.6|1.7|4.8|5.3|1.7|3.3|6.5|5.7|1.8|3.2|5.6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6.8|4.8|2.8|1.7|1.8|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4.8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6.6|4.4|5.4|2.9|2.9|5.6|5.1|3.6|1.8|5.5|4.6|2.9|2.5|5.3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6.1|13.8|6.6|2.8|4.6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3|13.4|4.9|2.1|7|1.5|7.7|2.3|8.6|1.8|8.4|1.9|9.5|1.8|8.6|2.5|8.5|1.9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4.5|4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Mountain">
      <a:maj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HY 헤드라인 M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ill Sans MT"/>
        <a:ea typeface=""/>
        <a:cs typeface=""/>
        <a:font script="Cyrl" typeface="Arial"/>
        <a:font script="Grek" typeface="Arial"/>
        <a:font script="Jpan" typeface="HG丸ｺﾞｼｯｸM-PRO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756</TotalTime>
  <Words>1486</Words>
  <Application>Microsoft Office PowerPoint</Application>
  <PresentationFormat>Экран (4:3)</PresentationFormat>
  <Paragraphs>90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Mountain</vt:lpstr>
      <vt:lpstr>ШИКОТАН</vt:lpstr>
      <vt:lpstr> Приветствуем Ваш интерес к нашему острову! </vt:lpstr>
      <vt:lpstr> Географические координаты:  Широта: 43.8 Долгота: 146.75    </vt:lpstr>
      <vt:lpstr>Немного истории</vt:lpstr>
      <vt:lpstr>Слайд 5</vt:lpstr>
      <vt:lpstr>  Наша символика:   </vt:lpstr>
      <vt:lpstr>Слайд 7</vt:lpstr>
      <vt:lpstr> </vt:lpstr>
      <vt:lpstr>Слайд 9</vt:lpstr>
      <vt:lpstr>Слайд 10</vt:lpstr>
      <vt:lpstr>Слайд 11</vt:lpstr>
      <vt:lpstr>Слайд 12</vt:lpstr>
      <vt:lpstr>Слайд 13</vt:lpstr>
      <vt:lpstr>Слайд 14</vt:lpstr>
      <vt:lpstr>История</vt:lpstr>
      <vt:lpstr>Слайд 16</vt:lpstr>
      <vt:lpstr>Слайд 17</vt:lpstr>
      <vt:lpstr>Слайд 18</vt:lpstr>
      <vt:lpstr>Слайд 19</vt:lpstr>
      <vt:lpstr>Экономическая значимость Южных Курил</vt:lpstr>
      <vt:lpstr>Слайд 21</vt:lpstr>
      <vt:lpstr>Слайд 22</vt:lpstr>
      <vt:lpstr>Растительный мир</vt:lpstr>
      <vt:lpstr>Слайд 24</vt:lpstr>
      <vt:lpstr>Слайд 25</vt:lpstr>
      <vt:lpstr>Слайд 26</vt:lpstr>
      <vt:lpstr>Слайд 27</vt:lpstr>
      <vt:lpstr>Слайд 28</vt:lpstr>
      <vt:lpstr>Животный мир</vt:lpstr>
      <vt:lpstr>Слайд 30</vt:lpstr>
      <vt:lpstr>Слайд 31</vt:lpstr>
      <vt:lpstr>Млекопитающие Южных Курил, занесенные в Красную книгу </vt:lpstr>
      <vt:lpstr>Производство</vt:lpstr>
      <vt:lpstr>Туризм</vt:lpstr>
      <vt:lpstr>Слайд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</dc:creator>
  <cp:lastModifiedBy>б</cp:lastModifiedBy>
  <cp:revision>94</cp:revision>
  <dcterms:created xsi:type="dcterms:W3CDTF">2012-09-26T05:10:11Z</dcterms:created>
  <dcterms:modified xsi:type="dcterms:W3CDTF">2012-11-01T06:05:32Z</dcterms:modified>
</cp:coreProperties>
</file>